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21" r:id="rId27"/>
    <p:sldId id="319" r:id="rId28"/>
    <p:sldId id="320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142E"/>
    <a:srgbClr val="F7FAF1"/>
    <a:srgbClr val="8AC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43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65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74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40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75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33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39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5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82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3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630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E8C4D-43D0-4858-8692-D221E37F8901}" type="datetimeFigureOut">
              <a:rPr lang="pt-BR" smtClean="0"/>
              <a:t>30/03/2017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F178-BA59-41EA-9BB4-059F6FFD9E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6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461473"/>
            <a:ext cx="12192000" cy="63965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819514" y="4476782"/>
            <a:ext cx="6086737" cy="1200329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rgbClr val="9D14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Trazendo Cristo às nações e as nações à </a:t>
            </a:r>
            <a:r>
              <a:rPr lang="pt-BR" sz="3600" dirty="0" smtClean="0">
                <a:solidFill>
                  <a:srgbClr val="9D14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Igreja</a:t>
            </a:r>
            <a:endParaRPr lang="pt-BR" sz="3600" dirty="0">
              <a:solidFill>
                <a:srgbClr val="9D142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T Std 65 Medium" panose="020B06030202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94711" y="1917567"/>
            <a:ext cx="7239699" cy="1938992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Domingo da </a:t>
            </a:r>
          </a:p>
          <a:p>
            <a:pPr algn="ctr"/>
            <a:r>
              <a:rPr lang="pt-BR" sz="6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Hora Luterana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-802432" y="363892"/>
            <a:ext cx="6621946" cy="607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39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6639657" y="354993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Leituras Bíblicas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6725" y="2287519"/>
            <a:ext cx="112585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pt-BR" sz="9600" dirty="0">
                <a:latin typeface="Avenir LT Std 65 Medium" panose="020B0603020203020204" pitchFamily="34" charset="0"/>
              </a:rPr>
              <a:t>Amós 3.3-8</a:t>
            </a:r>
          </a:p>
          <a:p>
            <a:pPr lvl="3"/>
            <a:r>
              <a:rPr lang="pt-BR" sz="9600" dirty="0">
                <a:latin typeface="Avenir LT Std 65 Medium" panose="020B0603020203020204" pitchFamily="34" charset="0"/>
              </a:rPr>
              <a:t>Atos 4.13-20</a:t>
            </a:r>
          </a:p>
        </p:txBody>
      </p:sp>
    </p:spTree>
    <p:extLst>
      <p:ext uri="{BB962C8B-B14F-4D97-AF65-F5344CB8AC3E}">
        <p14:creationId xmlns:p14="http://schemas.microsoft.com/office/powerpoint/2010/main" val="154867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043882" y="698652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Leitura do Evangelho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0789" y="2455967"/>
            <a:ext cx="11258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venir LT Std 65 Medium" panose="020B0603020203020204" pitchFamily="34" charset="0"/>
              </a:rPr>
              <a:t>C: Glórias a ti, Senhor!</a:t>
            </a:r>
          </a:p>
          <a:p>
            <a:r>
              <a:rPr lang="pt-BR" sz="6000" dirty="0">
                <a:latin typeface="Avenir LT Std 65 Medium" panose="020B0603020203020204" pitchFamily="34" charset="0"/>
              </a:rPr>
              <a:t>	</a:t>
            </a:r>
            <a:r>
              <a:rPr lang="pt-BR" sz="6000" i="1" dirty="0">
                <a:latin typeface="Avenir LT Std 65 Medium" panose="020B0603020203020204" pitchFamily="34" charset="0"/>
              </a:rPr>
              <a:t>Evangelho:</a:t>
            </a:r>
            <a:r>
              <a:rPr lang="pt-BR" sz="6000" dirty="0">
                <a:latin typeface="Avenir LT Std 65 Medium" panose="020B0603020203020204" pitchFamily="34" charset="0"/>
              </a:rPr>
              <a:t> João 15.26-16.4</a:t>
            </a:r>
          </a:p>
          <a:p>
            <a:r>
              <a:rPr lang="pt-BR" sz="6000" b="1" dirty="0">
                <a:latin typeface="Avenir LT Std 65 Medium" panose="020B0603020203020204" pitchFamily="34" charset="0"/>
              </a:rPr>
              <a:t>C:</a:t>
            </a:r>
            <a:r>
              <a:rPr lang="pt-BR" sz="6000" b="1" i="1" dirty="0">
                <a:latin typeface="Avenir LT Std 65 Medium" panose="020B0603020203020204" pitchFamily="34" charset="0"/>
              </a:rPr>
              <a:t> </a:t>
            </a:r>
            <a:r>
              <a:rPr lang="pt-BR" sz="6000" b="1" dirty="0">
                <a:latin typeface="Avenir LT Std 65 Medium" panose="020B0603020203020204" pitchFamily="34" charset="0"/>
              </a:rPr>
              <a:t>Glórias a ti, ó Cristo!</a:t>
            </a:r>
          </a:p>
        </p:txBody>
      </p:sp>
    </p:spTree>
    <p:extLst>
      <p:ext uri="{BB962C8B-B14F-4D97-AF65-F5344CB8AC3E}">
        <p14:creationId xmlns:p14="http://schemas.microsoft.com/office/powerpoint/2010/main" val="295547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5785421" y="391089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Credo Apostólico</a:t>
            </a:r>
          </a:p>
        </p:txBody>
      </p:sp>
      <p:pic>
        <p:nvPicPr>
          <p:cNvPr id="8" name="Picture 2" descr="https://drakomanth.files.wordpress.com/2012/05/clip_image01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470" y="1566814"/>
            <a:ext cx="5071487" cy="476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1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647557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33451" y="1641705"/>
            <a:ext cx="11258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>
                <a:latin typeface="Avenir LT Std 65 Medium" panose="020B0603020203020204" pitchFamily="34" charset="0"/>
              </a:rPr>
              <a:t>Cristo disse: vós sois a luz do mundo</a:t>
            </a:r>
            <a:r>
              <a:rPr lang="pt-BR" sz="3600" b="1" dirty="0">
                <a:latin typeface="Avenir LT Std 65 Medium" panose="020B0603020203020204" pitchFamily="34" charset="0"/>
              </a:rPr>
              <a:t> </a:t>
            </a:r>
          </a:p>
          <a:p>
            <a:r>
              <a:rPr lang="pt-BR" sz="3600" b="1" dirty="0">
                <a:latin typeface="Avenir LT Std 65 Medium" panose="020B0603020203020204" pitchFamily="34" charset="0"/>
              </a:rPr>
              <a:t>(71 Hinário “Louvai ao Senhor”)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09915" y="3841054"/>
            <a:ext cx="11258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Observação:</a:t>
            </a:r>
            <a:r>
              <a:rPr lang="pt-BR" dirty="0"/>
              <a:t> Os hinos são apenas sugestões. É aconselhável que cada congregação adapte esta ordem </a:t>
            </a:r>
          </a:p>
          <a:p>
            <a:r>
              <a:rPr lang="pt-BR" dirty="0"/>
              <a:t>litúrgica ao seu contexto, respeitando a temática do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443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461473"/>
            <a:ext cx="12192000" cy="63965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819514" y="3881492"/>
            <a:ext cx="6086737" cy="1384995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venir LT Std 65 Medium" panose="020B0603020203020204" pitchFamily="34" charset="0"/>
              </a:rPr>
              <a:t>“Pois não podemos deixar de falar daquilo que temos visto e ouvido” (Atos 4.20)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94711" y="1917567"/>
            <a:ext cx="7239699" cy="1200329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72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Mensagem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-802432" y="363892"/>
            <a:ext cx="6621946" cy="607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72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3743063" y="767193"/>
            <a:ext cx="9740498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Recolhimento das ofertas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37889" y="1620743"/>
            <a:ext cx="112585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Avenir LT Std 65 Medium" panose="020B0603020203020204" pitchFamily="34" charset="0"/>
              </a:rPr>
              <a:t>O:</a:t>
            </a:r>
            <a:r>
              <a:rPr lang="pt-BR" sz="3200" dirty="0">
                <a:latin typeface="Avenir LT Std 65 Medium" panose="020B0603020203020204" pitchFamily="34" charset="0"/>
              </a:rPr>
              <a:t> </a:t>
            </a:r>
            <a:r>
              <a:rPr lang="pt-BR" sz="3200" i="1" dirty="0">
                <a:latin typeface="Avenir LT Std 65 Medium" panose="020B0603020203020204" pitchFamily="34" charset="0"/>
              </a:rPr>
              <a:t>Esse é um momento especial. É uma oportunidade para auxiliar os trabalhos da Hora Luterana. Oferte com alegria e com gratidão a Deus. </a:t>
            </a:r>
            <a:r>
              <a:rPr lang="pt-BR" sz="3200" i="1" dirty="0" smtClean="0">
                <a:latin typeface="Avenir LT Std 65 Medium" panose="020B0603020203020204" pitchFamily="34" charset="0"/>
              </a:rPr>
              <a:t>Essa </a:t>
            </a:r>
            <a:r>
              <a:rPr lang="pt-BR" sz="3200" i="1" dirty="0">
                <a:latin typeface="Avenir LT Std 65 Medium" panose="020B0603020203020204" pitchFamily="34" charset="0"/>
              </a:rPr>
              <a:t>oferta generosa será utilizada pela Hora Luterana para anunciar o Evangelho de Jesus. Se você quer ser um parceiro da Hora Luterana na evangelização e ofertar regularmente para os diversos projetos, converse conosco após o culto. Enquanto a oferta missionária é realizada, cantemos um hino que relembra a necessidade de repartir o amor de Deus.</a:t>
            </a:r>
            <a:endParaRPr lang="pt-BR" sz="32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9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647557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33451" y="1641705"/>
            <a:ext cx="11258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>
                <a:latin typeface="Avenir LT Std 65 Medium" panose="020B0603020203020204" pitchFamily="34" charset="0"/>
              </a:rPr>
              <a:t>Nada poderá nos separar</a:t>
            </a:r>
            <a:endParaRPr lang="pt-BR" sz="3600" b="1" dirty="0">
              <a:latin typeface="Avenir LT Std 65 Medium" panose="020B0603020203020204" pitchFamily="34" charset="0"/>
            </a:endParaRPr>
          </a:p>
          <a:p>
            <a:r>
              <a:rPr lang="pt-BR" sz="3600" b="1" dirty="0">
                <a:latin typeface="Avenir LT Std 65 Medium" panose="020B0603020203020204" pitchFamily="34" charset="0"/>
              </a:rPr>
              <a:t>(115 Hinário “Louvai ao Senhor”)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09915" y="3841054"/>
            <a:ext cx="11258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Observação:</a:t>
            </a:r>
            <a:r>
              <a:rPr lang="pt-BR" dirty="0"/>
              <a:t> Os hinos são apenas sugestões. É aconselhável que cada congregação adapte esta ordem </a:t>
            </a:r>
          </a:p>
          <a:p>
            <a:r>
              <a:rPr lang="pt-BR" dirty="0"/>
              <a:t>litúrgica ao seu contexto, respeitando a temática do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432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Oração geral</a:t>
            </a:r>
          </a:p>
        </p:txBody>
      </p:sp>
      <p:pic>
        <p:nvPicPr>
          <p:cNvPr id="8" name="Picture 4" descr="http://www.juventudesanta.com/wp-content/uploads/2013/10/Intercessao-300x422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26" y="682585"/>
            <a:ext cx="3995510" cy="562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24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Santa Ceia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37889" y="1825287"/>
            <a:ext cx="112585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venir LT Std 65 Medium" panose="020B0603020203020204" pitchFamily="34" charset="0"/>
              </a:rPr>
              <a:t>Todos</a:t>
            </a:r>
            <a:r>
              <a:rPr lang="pt-BR" sz="4200" dirty="0">
                <a:latin typeface="Avenir LT Std 65 Medium" panose="020B0603020203020204" pitchFamily="34" charset="0"/>
              </a:rPr>
              <a:t> </a:t>
            </a:r>
            <a:r>
              <a:rPr lang="pt-BR" sz="4200" i="1" dirty="0">
                <a:latin typeface="Avenir LT Std 65 Medium" panose="020B0603020203020204" pitchFamily="34" charset="0"/>
              </a:rPr>
              <a:t>(cantam HL 259.1):</a:t>
            </a:r>
            <a:endParaRPr lang="pt-BR" sz="4200" dirty="0">
              <a:latin typeface="Avenir LT Std 65 Medium" panose="020B0603020203020204" pitchFamily="34" charset="0"/>
            </a:endParaRPr>
          </a:p>
          <a:p>
            <a:r>
              <a:rPr lang="pt-BR" sz="4200" dirty="0">
                <a:latin typeface="Avenir LT Std 65 Medium" panose="020B0603020203020204" pitchFamily="34" charset="0"/>
              </a:rPr>
              <a:t>	Tu queres ver unido teu povo a ti, Senhor,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O povo redimido por teu bendito amor.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Nenhuma ovelha perderás </a:t>
            </a:r>
            <a:endParaRPr lang="pt-BR" sz="4200" dirty="0" smtClean="0">
              <a:latin typeface="Avenir LT Std 65 Medium" panose="020B0603020203020204" pitchFamily="34" charset="0"/>
            </a:endParaRPr>
          </a:p>
          <a:p>
            <a:r>
              <a:rPr lang="pt-BR" sz="4200" dirty="0">
                <a:latin typeface="Avenir LT Std 65 Medium" panose="020B0603020203020204" pitchFamily="34" charset="0"/>
              </a:rPr>
              <a:t>	</a:t>
            </a:r>
            <a:r>
              <a:rPr lang="pt-BR" sz="4200" dirty="0" smtClean="0">
                <a:latin typeface="Avenir LT Std 65 Medium" panose="020B0603020203020204" pitchFamily="34" charset="0"/>
              </a:rPr>
              <a:t>que </a:t>
            </a:r>
            <a:r>
              <a:rPr lang="pt-BR" sz="4200" dirty="0">
                <a:latin typeface="Avenir LT Std 65 Medium" panose="020B0603020203020204" pitchFamily="34" charset="0"/>
              </a:rPr>
              <a:t>atende o </a:t>
            </a:r>
            <a:r>
              <a:rPr lang="pt-BR" sz="4200" dirty="0" smtClean="0">
                <a:latin typeface="Avenir LT Std 65 Medium" panose="020B0603020203020204" pitchFamily="34" charset="0"/>
              </a:rPr>
              <a:t>teu </a:t>
            </a:r>
            <a:r>
              <a:rPr lang="pt-BR" sz="4200" dirty="0">
                <a:latin typeface="Avenir LT Std 65 Medium" panose="020B0603020203020204" pitchFamily="34" charset="0"/>
              </a:rPr>
              <a:t>chamado,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</a:t>
            </a:r>
            <a:r>
              <a:rPr lang="pt-BR" sz="4200" dirty="0" smtClean="0">
                <a:latin typeface="Avenir LT Std 65 Medium" panose="020B0603020203020204" pitchFamily="34" charset="0"/>
              </a:rPr>
              <a:t>que </a:t>
            </a:r>
            <a:r>
              <a:rPr lang="pt-BR" sz="4200" dirty="0">
                <a:latin typeface="Avenir LT Std 65 Medium" panose="020B0603020203020204" pitchFamily="34" charset="0"/>
              </a:rPr>
              <a:t>busca tua paz.</a:t>
            </a: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Santa Ceia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1953" y="1765127"/>
            <a:ext cx="11258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800" b="1" dirty="0">
                <a:latin typeface="Avenir LT Std 65 Medium" panose="020B0603020203020204" pitchFamily="34" charset="0"/>
              </a:rPr>
              <a:t>O:</a:t>
            </a:r>
            <a:r>
              <a:rPr lang="pt-BR" sz="3800" dirty="0">
                <a:latin typeface="Avenir LT Std 65 Medium" panose="020B0603020203020204" pitchFamily="34" charset="0"/>
              </a:rPr>
              <a:t> </a:t>
            </a:r>
            <a:r>
              <a:rPr lang="pt-BR" sz="3800" i="1" dirty="0">
                <a:latin typeface="Avenir LT Std 65 Medium" panose="020B0603020203020204" pitchFamily="34" charset="0"/>
              </a:rPr>
              <a:t>É verdadeiramente digno, justo e do nosso dever, que em todos os tempos e em todos os lugares te demos graças, ó Senhor, santo Pai, onipotente, eterno Deus, mediante Jesus Cristo, nosso Senhor. Portanto com os anjos e arcanjos e com toda companhia celeste louvamos e magnificamos o teu glorioso nome, exaltando-te sempre dizendo:</a:t>
            </a:r>
            <a:endParaRPr lang="pt-BR" sz="38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17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372213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Saudação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71214" y="1320973"/>
            <a:ext cx="1125854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venir LT Std 65 Medium" panose="020B0603020203020204" pitchFamily="34" charset="0"/>
              </a:rPr>
              <a:t>	</a:t>
            </a:r>
            <a:r>
              <a:rPr lang="pt-BR" sz="3400" dirty="0">
                <a:latin typeface="Avenir LT Std 65 Medium" panose="020B0603020203020204" pitchFamily="34" charset="0"/>
              </a:rPr>
              <a:t>“Pois não podemos deixar de falar daquilo que temos visto e ouvido” (At 4.20). Temos visto e ouvido sobre o poder e a graça de Deus, sobre seu amor por nós, sobre o que Jesus nos conquistou: a salvação. Hoje é o dia de celebrar o Domingo da Hora Luterana, que em 2017 completa 100 anos de fundação (EUA) e 70 anos no Brasil. Atuando em mais de 50 países, A Hora Luterana prossegue na missão de falar do que temos visto e ouvido, levando Cristo às nações e as nações à Igreja.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137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Santa Ceia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1953" y="1548553"/>
            <a:ext cx="11258549" cy="594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950" b="1" dirty="0">
                <a:latin typeface="Avenir LT Std 65 Medium" panose="020B0603020203020204" pitchFamily="34" charset="0"/>
              </a:rPr>
              <a:t>C: Santo, Santo, Santo é o Senhor Deus dos exércitos. Os céus e a terra estão cheios de sua glória. Hosana, hosana, hosana nas alturas! Bendito, bendito, bendito aquele que vem em nome do Senhor! Hosana, hosana, hosana nas alturas!</a:t>
            </a:r>
          </a:p>
          <a:p>
            <a:pPr algn="just"/>
            <a:r>
              <a:rPr lang="pt-BR" sz="2950" b="1" dirty="0">
                <a:latin typeface="Avenir LT Std 65 Medium" panose="020B0603020203020204" pitchFamily="34" charset="0"/>
              </a:rPr>
              <a:t>Todos: </a:t>
            </a:r>
            <a:r>
              <a:rPr lang="pt-BR" sz="2950" dirty="0">
                <a:latin typeface="Avenir LT Std 65 Medium" panose="020B0603020203020204" pitchFamily="34" charset="0"/>
              </a:rPr>
              <a:t>Pai Nosso, que estás nos céus. Santificado seja o teu nome. Venha o teu Reino. Seja feita a tua vontade, assim na terra como no céu. O pão nosso de cada dia nos dá hoje. E perdoa-nos as nossas dívidas, assim como nós também perdoamos aos nossos devedores. E não nos deixes cair em tentação. Mas livra-nos do mal. Pois teu é o Reino, e o poder, e a glória, para sempre. Amém.</a:t>
            </a:r>
          </a:p>
          <a:p>
            <a:endParaRPr lang="pt-BR" sz="24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952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Santa Ceia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1953" y="1548553"/>
            <a:ext cx="11258549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>
                <a:latin typeface="Avenir LT Std 65 Medium" panose="020B0603020203020204" pitchFamily="34" charset="0"/>
              </a:rPr>
              <a:t>O: </a:t>
            </a:r>
            <a:r>
              <a:rPr lang="pt-BR" sz="3000" i="1" dirty="0">
                <a:latin typeface="Avenir LT Std 65 Medium" panose="020B0603020203020204" pitchFamily="34" charset="0"/>
              </a:rPr>
              <a:t>Nosso Senhor Jesus Cristo, na noite em que foi traído, tomou o pão, e, tendo dado graças, o partiu e o deu aos seus discípulos dizendo: Tomai, comei, isto é o meu corpo, que é dado por vós; fazei isto em memória minha. E semelhantemente, também, depois da ceia, tomou o cálice e, tendo dado graças, </a:t>
            </a:r>
            <a:r>
              <a:rPr lang="pt-BR" sz="3000" i="1" dirty="0" err="1">
                <a:latin typeface="Avenir LT Std 65 Medium" panose="020B0603020203020204" pitchFamily="34" charset="0"/>
              </a:rPr>
              <a:t>lho</a:t>
            </a:r>
            <a:r>
              <a:rPr lang="pt-BR" sz="3000" i="1" dirty="0">
                <a:latin typeface="Avenir LT Std 65 Medium" panose="020B0603020203020204" pitchFamily="34" charset="0"/>
              </a:rPr>
              <a:t> entregou, dizendo: Bebei todos deste; este cálice é o Novo Testamento no meu sangue, que é derramado por vós para a remissão dos meus pecados; fazei isto, quantas vezes o beberdes, em memória minha.</a:t>
            </a:r>
            <a:endParaRPr lang="pt-BR" sz="30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000" b="1" dirty="0">
                <a:latin typeface="Avenir LT Std 65 Medium" panose="020B0603020203020204" pitchFamily="34" charset="0"/>
              </a:rPr>
              <a:t>O: </a:t>
            </a:r>
            <a:r>
              <a:rPr lang="pt-BR" sz="3000" i="1" dirty="0">
                <a:latin typeface="Avenir LT Std 65 Medium" panose="020B0603020203020204" pitchFamily="34" charset="0"/>
              </a:rPr>
              <a:t>A paz do Senhor seja convosco para sempre!</a:t>
            </a:r>
            <a:endParaRPr lang="pt-BR" sz="30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000" b="1" dirty="0">
                <a:latin typeface="Avenir LT Std 65 Medium" panose="020B0603020203020204" pitchFamily="34" charset="0"/>
              </a:rPr>
              <a:t>C: Amém.</a:t>
            </a:r>
          </a:p>
          <a:p>
            <a:endParaRPr lang="pt-BR" sz="24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774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Santa Ceia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1953" y="1717000"/>
            <a:ext cx="117300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venir LT Std 65 Medium" panose="020B0603020203020204" pitchFamily="34" charset="0"/>
              </a:rPr>
              <a:t>Todos </a:t>
            </a:r>
            <a:r>
              <a:rPr lang="pt-BR" sz="4200" i="1" dirty="0">
                <a:latin typeface="Avenir LT Std 65 Medium" panose="020B0603020203020204" pitchFamily="34" charset="0"/>
              </a:rPr>
              <a:t>(cantam HL 259.5)</a:t>
            </a:r>
            <a:endParaRPr lang="pt-BR" sz="4200" dirty="0">
              <a:latin typeface="Avenir LT Std 65 Medium" panose="020B0603020203020204" pitchFamily="34" charset="0"/>
            </a:endParaRPr>
          </a:p>
          <a:p>
            <a:r>
              <a:rPr lang="pt-BR" sz="4200" b="1" dirty="0">
                <a:latin typeface="Avenir LT Std 65 Medium" panose="020B0603020203020204" pitchFamily="34" charset="0"/>
              </a:rPr>
              <a:t>	</a:t>
            </a:r>
            <a:r>
              <a:rPr lang="pt-BR" sz="4200" dirty="0">
                <a:latin typeface="Avenir LT Std 65 Medium" panose="020B0603020203020204" pitchFamily="34" charset="0"/>
              </a:rPr>
              <a:t>A ti eternamente queremos pertencer,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E a ti, Senhor potente, servir e </a:t>
            </a:r>
            <a:r>
              <a:rPr lang="pt-BR" sz="4200" dirty="0" smtClean="0">
                <a:latin typeface="Avenir LT Std 65 Medium" panose="020B0603020203020204" pitchFamily="34" charset="0"/>
              </a:rPr>
              <a:t>obedecer</a:t>
            </a:r>
            <a:r>
              <a:rPr lang="pt-BR" sz="4200" dirty="0">
                <a:latin typeface="Avenir LT Std 65 Medium" panose="020B0603020203020204" pitchFamily="34" charset="0"/>
              </a:rPr>
              <a:t>.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Senhor, fiel tu ficarás </a:t>
            </a:r>
            <a:endParaRPr lang="pt-BR" sz="4200" dirty="0" smtClean="0">
              <a:latin typeface="Avenir LT Std 65 Medium" panose="020B0603020203020204" pitchFamily="34" charset="0"/>
            </a:endParaRPr>
          </a:p>
          <a:p>
            <a:r>
              <a:rPr lang="pt-BR" sz="4200" dirty="0">
                <a:latin typeface="Avenir LT Std 65 Medium" panose="020B0603020203020204" pitchFamily="34" charset="0"/>
              </a:rPr>
              <a:t>	</a:t>
            </a:r>
            <a:r>
              <a:rPr lang="pt-BR" sz="4200" dirty="0" smtClean="0">
                <a:latin typeface="Avenir LT Std 65 Medium" panose="020B0603020203020204" pitchFamily="34" charset="0"/>
              </a:rPr>
              <a:t>com </a:t>
            </a:r>
            <a:r>
              <a:rPr lang="pt-BR" sz="4200" dirty="0">
                <a:latin typeface="Avenir LT Std 65 Medium" panose="020B0603020203020204" pitchFamily="34" charset="0"/>
              </a:rPr>
              <a:t>tua grei </a:t>
            </a:r>
            <a:r>
              <a:rPr lang="pt-BR" sz="4200" dirty="0" smtClean="0">
                <a:latin typeface="Avenir LT Std 65 Medium" panose="020B0603020203020204" pitchFamily="34" charset="0"/>
              </a:rPr>
              <a:t>remida</a:t>
            </a:r>
            <a:r>
              <a:rPr lang="pt-BR" sz="4200" dirty="0">
                <a:latin typeface="Avenir LT Std 65 Medium" panose="020B0603020203020204" pitchFamily="34" charset="0"/>
              </a:rPr>
              <a:t>.</a:t>
            </a:r>
          </a:p>
          <a:p>
            <a:r>
              <a:rPr lang="pt-BR" sz="4200" dirty="0">
                <a:latin typeface="Avenir LT Std 65 Medium" panose="020B0603020203020204" pitchFamily="34" charset="0"/>
              </a:rPr>
              <a:t>	Vem dar-nos tua paz.</a:t>
            </a:r>
          </a:p>
          <a:p>
            <a:endParaRPr lang="pt-BR" sz="24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13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193111" y="280774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Distribuição</a:t>
            </a:r>
          </a:p>
        </p:txBody>
      </p:sp>
      <p:pic>
        <p:nvPicPr>
          <p:cNvPr id="8" name="Picture 2" descr="http://cleofas.com.br/wp-content/uploads/2015/09/paoevinh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66"/>
          <a:stretch/>
        </p:blipFill>
        <p:spPr bwMode="auto">
          <a:xfrm>
            <a:off x="2676089" y="1405151"/>
            <a:ext cx="6576968" cy="5157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96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3282962" y="767193"/>
            <a:ext cx="11942273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Abençoados para abençoar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1953" y="1548553"/>
            <a:ext cx="1125854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O: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i="1" dirty="0">
                <a:latin typeface="Avenir LT Std 65 Medium" panose="020B0603020203020204" pitchFamily="34" charset="0"/>
              </a:rPr>
              <a:t>Perdoados e em paz com Deus, vivamos e proclamemos o amor de Jesus Cristo.</a:t>
            </a:r>
            <a:endParaRPr lang="pt-BR" sz="36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C: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b="1" dirty="0">
                <a:latin typeface="Avenir LT Std 65 Medium" panose="020B0603020203020204" pitchFamily="34" charset="0"/>
              </a:rPr>
              <a:t>Pois não podemos deixar de falar daquilo que temos visto e ouvido.</a:t>
            </a: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O: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i="1" dirty="0">
                <a:latin typeface="Avenir LT Std 65 Medium" panose="020B0603020203020204" pitchFamily="34" charset="0"/>
              </a:rPr>
              <a:t>O Senhor te abençoe e te guarde; o Senhor faça resplandecer o seu rosto sobre ti e tenha misericórdia de ti. O Senhor sobre ti levante o seu rosto e te dê a paz. </a:t>
            </a:r>
            <a:endParaRPr lang="pt-BR" sz="36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C: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b="1" dirty="0">
                <a:latin typeface="Avenir LT Std 65 Medium" panose="020B0603020203020204" pitchFamily="34" charset="0"/>
              </a:rPr>
              <a:t>Amém. Amém. Amém.</a:t>
            </a:r>
          </a:p>
          <a:p>
            <a:endParaRPr lang="pt-BR" sz="24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4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157411" y="465376"/>
            <a:ext cx="11942273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Hino final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94085" y="1520721"/>
            <a:ext cx="1125854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i="1" dirty="0">
                <a:latin typeface="Avenir LT Std 65 Medium" panose="020B0603020203020204" pitchFamily="34" charset="0"/>
              </a:rPr>
              <a:t>Ergue-se o estandarte</a:t>
            </a:r>
            <a:r>
              <a:rPr lang="pt-BR" sz="2400" dirty="0">
                <a:latin typeface="Avenir LT Std 65 Medium" panose="020B0603020203020204" pitchFamily="34" charset="0"/>
              </a:rPr>
              <a:t> (HL 327 estrofe </a:t>
            </a:r>
            <a:r>
              <a:rPr lang="pt-BR" sz="2400" dirty="0" smtClean="0">
                <a:latin typeface="Avenir LT Std 65 Medium" panose="020B0603020203020204" pitchFamily="34" charset="0"/>
              </a:rPr>
              <a:t>temática e 4</a:t>
            </a:r>
            <a:r>
              <a:rPr lang="pt-BR" sz="2400" dirty="0">
                <a:latin typeface="Avenir LT Std 65 Medium" panose="020B0603020203020204" pitchFamily="34" charset="0"/>
              </a:rPr>
              <a:t>)</a:t>
            </a:r>
            <a:r>
              <a:rPr lang="pt-BR" sz="2400" b="1" dirty="0">
                <a:latin typeface="Avenir LT Std 65 Medium" panose="020B0603020203020204" pitchFamily="34" charset="0"/>
              </a:rPr>
              <a:t> </a:t>
            </a:r>
            <a:endParaRPr lang="pt-BR" sz="2400" dirty="0">
              <a:latin typeface="Avenir LT Std 65 Medium" panose="020B0603020203020204" pitchFamily="34" charset="0"/>
            </a:endParaRPr>
          </a:p>
          <a:p>
            <a:endParaRPr lang="pt-BR" sz="2800" dirty="0" smtClean="0">
              <a:latin typeface="Avenir LT Std 65 Medium" panose="020B0603020203020204" pitchFamily="34" charset="0"/>
            </a:endParaRPr>
          </a:p>
          <a:p>
            <a:r>
              <a:rPr lang="pt-BR" sz="3600" dirty="0" smtClean="0">
                <a:latin typeface="Avenir LT Std 65 Medium" panose="020B0603020203020204" pitchFamily="34" charset="0"/>
              </a:rPr>
              <a:t>Hora </a:t>
            </a:r>
            <a:r>
              <a:rPr lang="pt-BR" sz="3600" dirty="0">
                <a:latin typeface="Avenir LT Std 65 Medium" panose="020B0603020203020204" pitchFamily="34" charset="0"/>
              </a:rPr>
              <a:t>Luterana é a voz da cruz,</a:t>
            </a:r>
          </a:p>
          <a:p>
            <a:r>
              <a:rPr lang="pt-BR" sz="3600" dirty="0">
                <a:latin typeface="Avenir LT Std 65 Medium" panose="020B0603020203020204" pitchFamily="34" charset="0"/>
              </a:rPr>
              <a:t>proclamando a todos, vida com Jesus.</a:t>
            </a:r>
          </a:p>
          <a:p>
            <a:r>
              <a:rPr lang="pt-BR" sz="3600" dirty="0">
                <a:latin typeface="Avenir LT Std 65 Medium" panose="020B0603020203020204" pitchFamily="34" charset="0"/>
              </a:rPr>
              <a:t>São setenta anos, para agradecer,</a:t>
            </a:r>
          </a:p>
          <a:p>
            <a:r>
              <a:rPr lang="pt-BR" sz="3600" dirty="0">
                <a:latin typeface="Avenir LT Std 65 Medium" panose="020B0603020203020204" pitchFamily="34" charset="0"/>
              </a:rPr>
              <a:t>por toda semente, que Deus fez crescer.</a:t>
            </a:r>
          </a:p>
          <a:p>
            <a:r>
              <a:rPr lang="pt-BR" sz="3600" dirty="0">
                <a:latin typeface="Avenir LT Std 65 Medium" panose="020B0603020203020204" pitchFamily="34" charset="0"/>
              </a:rPr>
              <a:t>Cristo é a esperança, vida, paz, perdão, </a:t>
            </a:r>
          </a:p>
          <a:p>
            <a:r>
              <a:rPr lang="pt-BR" sz="3600" dirty="0">
                <a:latin typeface="Avenir LT Std 65 Medium" panose="020B0603020203020204" pitchFamily="34" charset="0"/>
              </a:rPr>
              <a:t>Hora Luterana, voz da salvação</a:t>
            </a:r>
            <a:r>
              <a:rPr lang="pt-BR" sz="3600" dirty="0" smtClean="0">
                <a:latin typeface="Avenir LT Std 65 Medium" panose="020B0603020203020204" pitchFamily="34" charset="0"/>
              </a:rPr>
              <a:t>.</a:t>
            </a:r>
          </a:p>
          <a:p>
            <a:pPr algn="r"/>
            <a:r>
              <a:rPr lang="pt-BR" sz="2800" dirty="0">
                <a:latin typeface="Avenir LT Std 65 Medium" panose="020B0603020203020204" pitchFamily="34" charset="0"/>
              </a:rPr>
              <a:t>	</a:t>
            </a:r>
            <a:r>
              <a:rPr lang="pt-BR" sz="2800" dirty="0" smtClean="0">
                <a:latin typeface="Avenir LT Std 65 Medium" panose="020B0603020203020204" pitchFamily="34" charset="0"/>
              </a:rPr>
              <a:t>			</a:t>
            </a:r>
            <a:r>
              <a:rPr lang="pt-BR" dirty="0" smtClean="0">
                <a:latin typeface="Avenir LT Std 65 Medium" panose="020B0603020203020204" pitchFamily="34" charset="0"/>
              </a:rPr>
              <a:t>(Letra: rev. Erno Kufeld)</a:t>
            </a:r>
            <a:endParaRPr lang="pt-BR" dirty="0">
              <a:latin typeface="Avenir LT Std 65 Medium" panose="020B0603020203020204" pitchFamily="34" charset="0"/>
            </a:endParaRPr>
          </a:p>
          <a:p>
            <a:r>
              <a:rPr lang="pt-BR" sz="2400" dirty="0">
                <a:latin typeface="Avenir LT Std 65 Medium" panose="020B0603020203020204" pitchFamily="34" charset="0"/>
              </a:rPr>
              <a:t>	</a:t>
            </a: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494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157411" y="465376"/>
            <a:ext cx="11942273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Hino final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71601" y="1732548"/>
            <a:ext cx="99385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latin typeface="Avenir LT Std 65 Medium" panose="020B0603020203020204"/>
              </a:rPr>
              <a:t>(</a:t>
            </a:r>
            <a:r>
              <a:rPr lang="pt-BR" sz="2400" dirty="0">
                <a:latin typeface="Avenir LT Std 65 Medium" panose="020B0603020203020204"/>
              </a:rPr>
              <a:t>HL 327 estrofe </a:t>
            </a:r>
            <a:r>
              <a:rPr lang="pt-BR" sz="2400" dirty="0" smtClean="0">
                <a:latin typeface="Avenir LT Std 65 Medium" panose="020B0603020203020204"/>
              </a:rPr>
              <a:t>4</a:t>
            </a:r>
            <a:r>
              <a:rPr lang="pt-BR" sz="2400" dirty="0">
                <a:latin typeface="Avenir LT Std 65 Medium" panose="020B0603020203020204"/>
              </a:rPr>
              <a:t>)</a:t>
            </a:r>
            <a:r>
              <a:rPr lang="pt-BR" sz="2400" b="1" dirty="0">
                <a:latin typeface="Avenir LT Std 65 Medium" panose="020B0603020203020204"/>
              </a:rPr>
              <a:t> </a:t>
            </a:r>
            <a:endParaRPr lang="pt-BR" sz="2400" dirty="0">
              <a:latin typeface="Avenir LT Std 65 Medium" panose="020B0603020203020204"/>
            </a:endParaRPr>
          </a:p>
          <a:p>
            <a:r>
              <a:rPr lang="pt-BR" sz="2400" dirty="0">
                <a:latin typeface="Avenir LT Std 65 Medium" panose="020B0603020203020204"/>
              </a:rPr>
              <a:t>	</a:t>
            </a:r>
            <a:endParaRPr lang="pt-BR" sz="2400" dirty="0" smtClean="0">
              <a:latin typeface="Avenir LT Std 65 Medium" panose="020B0603020203020204"/>
            </a:endParaRPr>
          </a:p>
          <a:p>
            <a:r>
              <a:rPr lang="pt-BR" sz="2400" b="1" dirty="0">
                <a:latin typeface="Avenir LT Std 65 Medium" panose="020B0603020203020204"/>
              </a:rPr>
              <a:t>	</a:t>
            </a:r>
            <a:r>
              <a:rPr lang="pt-BR" sz="3600" dirty="0" smtClean="0">
                <a:latin typeface="Avenir LT Std 65 Medium" panose="020B0603020203020204"/>
              </a:rPr>
              <a:t>Salvador</a:t>
            </a:r>
            <a:r>
              <a:rPr lang="pt-BR" sz="3600" dirty="0">
                <a:latin typeface="Avenir LT Std 65 Medium" panose="020B0603020203020204"/>
              </a:rPr>
              <a:t>, confio em teu grande amor. </a:t>
            </a:r>
          </a:p>
          <a:p>
            <a:r>
              <a:rPr lang="pt-BR" sz="3600" dirty="0">
                <a:latin typeface="Avenir LT Std 65 Medium" panose="020B0603020203020204"/>
              </a:rPr>
              <a:t>	Entro na batalha com vibrante ardor.</a:t>
            </a:r>
          </a:p>
          <a:p>
            <a:r>
              <a:rPr lang="pt-BR" sz="3600" dirty="0">
                <a:latin typeface="Avenir LT Std 65 Medium" panose="020B0603020203020204"/>
              </a:rPr>
              <a:t>	Dá que em teu serviço saiba a cruz tomar,</a:t>
            </a:r>
          </a:p>
          <a:p>
            <a:r>
              <a:rPr lang="pt-BR" sz="3600" dirty="0">
                <a:latin typeface="Avenir LT Std 65 Medium" panose="020B0603020203020204"/>
              </a:rPr>
              <a:t>	E teu santo nome hoje e sempre honrar</a:t>
            </a:r>
          </a:p>
          <a:p>
            <a:r>
              <a:rPr lang="pt-BR" sz="3600" dirty="0">
                <a:latin typeface="Avenir LT Std 65 Medium" panose="020B0603020203020204"/>
              </a:rPr>
              <a:t>	Ergue-se o estandarte, tremulando à luz:</a:t>
            </a:r>
          </a:p>
          <a:p>
            <a:r>
              <a:rPr lang="pt-BR" sz="3600" dirty="0">
                <a:latin typeface="Avenir LT Std 65 Medium" panose="020B0603020203020204"/>
              </a:rPr>
              <a:t>	A coroa brilha, circundando a cruz.</a:t>
            </a:r>
          </a:p>
          <a:p>
            <a:endParaRPr lang="pt-BR" sz="2400" dirty="0">
              <a:latin typeface="Avenir LT Std 65 Medium" panose="020B0603020203020204" pitchFamily="34" charset="0"/>
            </a:endParaRPr>
          </a:p>
          <a:p>
            <a:pPr algn="just"/>
            <a:endParaRPr lang="pt-BR" sz="3200" dirty="0">
              <a:latin typeface="Avenir LT Std 65 Medium" panose="020B06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47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157411" y="465376"/>
            <a:ext cx="11942273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Avisos</a:t>
            </a:r>
          </a:p>
        </p:txBody>
      </p:sp>
    </p:spTree>
    <p:extLst>
      <p:ext uri="{BB962C8B-B14F-4D97-AF65-F5344CB8AC3E}">
        <p14:creationId xmlns:p14="http://schemas.microsoft.com/office/powerpoint/2010/main" val="1850800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461473"/>
            <a:ext cx="12192000" cy="63965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23261" y="2078376"/>
            <a:ext cx="6086737" cy="2123658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9D14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Trazendo Cristo às nações e as nações à </a:t>
            </a:r>
            <a:r>
              <a:rPr lang="pt-BR" sz="4400" dirty="0" smtClean="0">
                <a:solidFill>
                  <a:srgbClr val="9D142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Igreja</a:t>
            </a:r>
            <a:endParaRPr lang="pt-BR" sz="4400" dirty="0">
              <a:solidFill>
                <a:srgbClr val="9D142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LT Std 65 Medium" panose="020B0603020203020204" pitchFamily="34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-802432" y="363892"/>
            <a:ext cx="6621946" cy="607947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5723260" y="4883685"/>
            <a:ext cx="6086737" cy="646331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horaluterana.org.br</a:t>
            </a:r>
          </a:p>
        </p:txBody>
      </p:sp>
    </p:spTree>
    <p:extLst>
      <p:ext uri="{BB962C8B-B14F-4D97-AF65-F5344CB8AC3E}">
        <p14:creationId xmlns:p14="http://schemas.microsoft.com/office/powerpoint/2010/main" val="345214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8372213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Invocação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33451" y="1641705"/>
            <a:ext cx="1125854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latin typeface="Avenir LT Std 65 Medium" panose="020B0603020203020204" pitchFamily="34" charset="0"/>
              </a:rPr>
              <a:t>Oficiante:</a:t>
            </a:r>
            <a:r>
              <a:rPr lang="pt-BR" sz="4800" dirty="0">
                <a:latin typeface="Avenir LT Std 65 Medium" panose="020B0603020203020204" pitchFamily="34" charset="0"/>
              </a:rPr>
              <a:t> E</a:t>
            </a:r>
            <a:r>
              <a:rPr lang="pt-BR" sz="4800" dirty="0" smtClean="0">
                <a:latin typeface="Avenir LT Std 65 Medium" panose="020B0603020203020204" pitchFamily="34" charset="0"/>
              </a:rPr>
              <a:t>m nome do </a:t>
            </a:r>
            <a:r>
              <a:rPr lang="pt-BR" sz="4800" dirty="0">
                <a:latin typeface="Avenir LT Std 65 Medium" panose="020B0603020203020204" pitchFamily="34" charset="0"/>
              </a:rPr>
              <a:t>Pai, </a:t>
            </a:r>
            <a:r>
              <a:rPr lang="pt-BR" sz="4800" dirty="0" smtClean="0">
                <a:latin typeface="Avenir LT Std 65 Medium" panose="020B0603020203020204" pitchFamily="34" charset="0"/>
              </a:rPr>
              <a:t>do Filho </a:t>
            </a:r>
            <a:r>
              <a:rPr lang="pt-BR" sz="4800" dirty="0">
                <a:latin typeface="Avenir LT Std 65 Medium" panose="020B0603020203020204" pitchFamily="34" charset="0"/>
              </a:rPr>
              <a:t>e </a:t>
            </a:r>
            <a:r>
              <a:rPr lang="pt-BR" sz="4800" dirty="0" smtClean="0">
                <a:latin typeface="Avenir LT Std 65 Medium" panose="020B0603020203020204" pitchFamily="34" charset="0"/>
              </a:rPr>
              <a:t>do Espírito </a:t>
            </a:r>
            <a:r>
              <a:rPr lang="pt-BR" sz="4800" dirty="0">
                <a:latin typeface="Avenir LT Std 65 Medium" panose="020B0603020203020204" pitchFamily="34" charset="0"/>
              </a:rPr>
              <a:t>Santo!</a:t>
            </a:r>
          </a:p>
          <a:p>
            <a:endParaRPr lang="pt-BR" sz="4800" dirty="0">
              <a:latin typeface="Avenir LT Std 65 Medium" panose="020B0603020203020204" pitchFamily="34" charset="0"/>
            </a:endParaRPr>
          </a:p>
          <a:p>
            <a:r>
              <a:rPr lang="pt-BR" sz="4800" b="1" dirty="0">
                <a:latin typeface="Avenir LT Std 65 Medium" panose="020B0603020203020204" pitchFamily="34" charset="0"/>
              </a:rPr>
              <a:t>Congregação</a:t>
            </a:r>
            <a:r>
              <a:rPr lang="pt-BR" sz="4800" dirty="0">
                <a:latin typeface="Avenir LT Std 65 Medium" panose="020B0603020203020204" pitchFamily="34" charset="0"/>
              </a:rPr>
              <a:t>: </a:t>
            </a:r>
            <a:r>
              <a:rPr lang="pt-BR" sz="4800" b="1" dirty="0">
                <a:latin typeface="Avenir LT Std 65 Medium" panose="020B0603020203020204" pitchFamily="34" charset="0"/>
              </a:rPr>
              <a:t>Amém!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311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647557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Hino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933451" y="1641705"/>
            <a:ext cx="112585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latin typeface="Avenir LT Std 65 Medium" panose="020B0603020203020204" pitchFamily="34" charset="0"/>
              </a:rPr>
              <a:t>Ergue-se o estandarte (HL 327, estrofes 1 a 3).</a:t>
            </a: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09915" y="3841054"/>
            <a:ext cx="11258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Observação:</a:t>
            </a:r>
            <a:r>
              <a:rPr lang="pt-BR" dirty="0"/>
              <a:t> Os hinos são apenas sugestões. É aconselhável que cada congregação adapte esta ordem </a:t>
            </a:r>
          </a:p>
          <a:p>
            <a:r>
              <a:rPr lang="pt-BR" dirty="0"/>
              <a:t>litúrgica ao seu contexto, respeitando a temática do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646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6110272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Pedido de perdão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4375" y="1666167"/>
            <a:ext cx="112585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O: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i="1" dirty="0">
                <a:latin typeface="Avenir LT Std 65 Medium" panose="020B0603020203020204" pitchFamily="34" charset="0"/>
              </a:rPr>
              <a:t>Deus é nosso refúgio e fortaleza.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C: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b="1" dirty="0">
                <a:latin typeface="Avenir LT Std 65 Medium" panose="020B0603020203020204" pitchFamily="34" charset="0"/>
              </a:rPr>
              <a:t>Socorro bem presente nas tribulações. </a:t>
            </a: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O:</a:t>
            </a:r>
            <a:r>
              <a:rPr lang="pt-BR" sz="3600" i="1" dirty="0">
                <a:latin typeface="Avenir LT Std 65 Medium" panose="020B0603020203020204" pitchFamily="34" charset="0"/>
              </a:rPr>
              <a:t> Se dissermos que não temos pecado, a nós mesmos nos enganamos, e a verdade não está em nós. </a:t>
            </a:r>
            <a:endParaRPr lang="pt-BR" sz="36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C: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b="1" dirty="0">
                <a:latin typeface="Avenir LT Std 65 Medium" panose="020B0603020203020204" pitchFamily="34" charset="0"/>
              </a:rPr>
              <a:t>Mas se confessarmos os nossos pecados, ele é fiel e justo para nos perdoar e nos purificar de toda injustiça</a:t>
            </a:r>
            <a:r>
              <a:rPr lang="pt-BR" b="1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467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6110272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Pedido de perdão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2343" y="1666167"/>
            <a:ext cx="112585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>
                <a:latin typeface="Avenir LT Std 65 Medium" panose="020B0603020203020204" pitchFamily="34" charset="0"/>
              </a:rPr>
              <a:t>Todos:</a:t>
            </a:r>
            <a:r>
              <a:rPr lang="pt-BR" sz="3400" dirty="0">
                <a:latin typeface="Avenir LT Std 65 Medium" panose="020B0603020203020204" pitchFamily="34" charset="0"/>
              </a:rPr>
              <a:t> Ó Deus de toda misericórdia, nós te confessamos que, por natureza, somos pecaminosos e impuros e que temos cometido pecado contra ti por pensamentos, palavras e ações, tanto pelo que fizemos como pelo que deixamos de fazer. Merecemos por isso a tua eterna condenação. Ó Deus, por amor de Jesus Cristo, não nos condenes. Tem misericórdia de nós. Dá-nos o teu perdão. Consola-nos com o teu Santo Espírito. Amém.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8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2934047" y="878300"/>
            <a:ext cx="10510518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O anúncio da Graça de Deus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0311" y="1870711"/>
            <a:ext cx="112585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O: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i="1" dirty="0">
                <a:latin typeface="Avenir LT Std 65 Medium" panose="020B0603020203020204" pitchFamily="34" charset="0"/>
              </a:rPr>
              <a:t>O Deus de toda a misericórdia entregou o seu próprio Filho à morte, e por amor dele nos perdoou todos os pecados. E aos que nele confiam, Deus reconhece e declara filhos e herdeiros do seu reino e lhes concede o Espírito Santo. </a:t>
            </a:r>
            <a:endParaRPr lang="pt-BR" sz="36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600" b="1" dirty="0">
                <a:latin typeface="Avenir LT Std 65 Medium" panose="020B0603020203020204" pitchFamily="34" charset="0"/>
              </a:rPr>
              <a:t>C:</a:t>
            </a:r>
            <a:r>
              <a:rPr lang="pt-BR" sz="3600" dirty="0">
                <a:latin typeface="Avenir LT Std 65 Medium" panose="020B0603020203020204" pitchFamily="34" charset="0"/>
              </a:rPr>
              <a:t> </a:t>
            </a:r>
            <a:r>
              <a:rPr lang="pt-BR" sz="3600" b="1" dirty="0">
                <a:latin typeface="Avenir LT Std 65 Medium" panose="020B0603020203020204" pitchFamily="34" charset="0"/>
              </a:rPr>
              <a:t>Amém. Não podemos deixar de falar daquilo que temos visto e ouvido.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976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7048735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Leitura Bíblica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90289" y="1811181"/>
            <a:ext cx="1125854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900" dirty="0">
                <a:latin typeface="Avenir LT Std 65 Medium" panose="020B0603020203020204" pitchFamily="34" charset="0"/>
              </a:rPr>
              <a:t>	</a:t>
            </a:r>
            <a:r>
              <a:rPr lang="pt-BR" sz="8800" dirty="0">
                <a:solidFill>
                  <a:srgbClr val="002060"/>
                </a:solidFill>
                <a:latin typeface="Avenir LT Std 65 Medium" panose="020B0603020203020204" pitchFamily="34" charset="0"/>
              </a:rPr>
              <a:t>Salmo 9.1-14</a:t>
            </a:r>
          </a:p>
          <a:p>
            <a:r>
              <a:rPr lang="pt-BR" sz="6000" i="1" dirty="0">
                <a:latin typeface="Avenir LT Std 65 Medium" panose="020B0603020203020204" pitchFamily="34" charset="0"/>
              </a:rPr>
              <a:t>Após: Gloria </a:t>
            </a:r>
            <a:r>
              <a:rPr lang="pt-BR" sz="6000" i="1" dirty="0" err="1">
                <a:latin typeface="Avenir LT Std 65 Medium" panose="020B0603020203020204" pitchFamily="34" charset="0"/>
              </a:rPr>
              <a:t>Patri</a:t>
            </a:r>
            <a:endParaRPr lang="pt-BR" sz="6000" i="1" dirty="0">
              <a:latin typeface="Avenir LT Std 65 Medium" panose="020B0603020203020204" pitchFamily="34" charset="0"/>
            </a:endParaRPr>
          </a:p>
          <a:p>
            <a:r>
              <a:rPr lang="pt-BR" sz="4800" dirty="0">
                <a:latin typeface="Avenir LT Std 65 Medium" panose="020B0603020203020204" pitchFamily="34" charset="0"/>
              </a:rPr>
              <a:t>Glória ao Pai, e ao Filho, e ao Santo Espírito, como era no princípio, agora é e por todo o sempre há de ser. Amém.</a:t>
            </a:r>
          </a:p>
        </p:txBody>
      </p:sp>
    </p:spTree>
    <p:extLst>
      <p:ext uri="{BB962C8B-B14F-4D97-AF65-F5344CB8AC3E}">
        <p14:creationId xmlns:p14="http://schemas.microsoft.com/office/powerpoint/2010/main" val="257254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-192505"/>
            <a:ext cx="12192000" cy="70505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0"/>
          <a:stretch/>
        </p:blipFill>
        <p:spPr>
          <a:xfrm>
            <a:off x="0" y="-192504"/>
            <a:ext cx="12192000" cy="1925052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31"/>
          <a:stretch/>
        </p:blipFill>
        <p:spPr>
          <a:xfrm>
            <a:off x="216569" y="168446"/>
            <a:ext cx="1155032" cy="1060412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009882" y="258737"/>
            <a:ext cx="7239699" cy="923330"/>
          </a:xfrm>
          <a:prstGeom prst="rect">
            <a:avLst/>
          </a:prstGeom>
          <a:noFill/>
          <a:effectLst>
            <a:glow rad="787400">
              <a:srgbClr val="FFC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9D142E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venir LT Std 65 Medium" panose="020B0603020203020204" pitchFamily="34" charset="0"/>
              </a:rPr>
              <a:t>Oração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2345" y="1689833"/>
            <a:ext cx="1125854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500" b="1" dirty="0">
                <a:latin typeface="Avenir LT Std 65 Medium" panose="020B0603020203020204" pitchFamily="34" charset="0"/>
              </a:rPr>
              <a:t>O:</a:t>
            </a:r>
            <a:r>
              <a:rPr lang="pt-BR" sz="3500" dirty="0">
                <a:latin typeface="Avenir LT Std 65 Medium" panose="020B0603020203020204" pitchFamily="34" charset="0"/>
              </a:rPr>
              <a:t> </a:t>
            </a:r>
            <a:r>
              <a:rPr lang="pt-BR" sz="3500" i="1" dirty="0">
                <a:latin typeface="Avenir LT Std 65 Medium" panose="020B0603020203020204" pitchFamily="34" charset="0"/>
              </a:rPr>
              <a:t>Ó Senhor, preenche nossa vida com a tua Palavra para que, sempre lembrados do que tu realizas, sejamos testemunhas da obra de Jesus Cristo por nós. Dá-nos coragem e ouvidos atentos às oportunidades de servir ao próximo com o teu amor. Em teu nome, ó Deus, que reina com o Filho e o Espírito Santo.</a:t>
            </a:r>
            <a:endParaRPr lang="pt-BR" sz="3500" dirty="0">
              <a:latin typeface="Avenir LT Std 65 Medium" panose="020B0603020203020204" pitchFamily="34" charset="0"/>
            </a:endParaRPr>
          </a:p>
          <a:p>
            <a:pPr algn="just"/>
            <a:r>
              <a:rPr lang="pt-BR" sz="3500" b="1" dirty="0">
                <a:latin typeface="Avenir LT Std 65 Medium" panose="020B0603020203020204" pitchFamily="34" charset="0"/>
              </a:rPr>
              <a:t>C:</a:t>
            </a:r>
            <a:r>
              <a:rPr lang="pt-BR" sz="3500" dirty="0">
                <a:latin typeface="Avenir LT Std 65 Medium" panose="020B0603020203020204" pitchFamily="34" charset="0"/>
              </a:rPr>
              <a:t> </a:t>
            </a:r>
            <a:r>
              <a:rPr lang="pt-BR" sz="3500" b="1" dirty="0">
                <a:latin typeface="Avenir LT Std 65 Medium" panose="020B0603020203020204" pitchFamily="34" charset="0"/>
              </a:rPr>
              <a:t>Amém. Não podemos deixar de falar daquilo que temos visto e ouvido.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124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1125</Words>
  <Application>Microsoft Office PowerPoint</Application>
  <PresentationFormat>Widescreen</PresentationFormat>
  <Paragraphs>105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Avenir LT Std 65 Medium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Arte Hora Luterana</dc:creator>
  <cp:lastModifiedBy>Pr Fernando</cp:lastModifiedBy>
  <cp:revision>59</cp:revision>
  <dcterms:created xsi:type="dcterms:W3CDTF">2016-03-29T13:45:02Z</dcterms:created>
  <dcterms:modified xsi:type="dcterms:W3CDTF">2017-03-30T18:43:09Z</dcterms:modified>
</cp:coreProperties>
</file>